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0287000" cx="18288000"/>
  <p:notesSz cx="6858000" cy="9144000"/>
  <p:embeddedFontLst>
    <p:embeddedFont>
      <p:font typeface="League Spartan"/>
      <p:regular r:id="rId29"/>
      <p:bold r:id="rId30"/>
    </p:embeddedFont>
    <p:embeddedFont>
      <p:font typeface="Open Sans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j1zEcpALDc4q63+EoUGYtfnJAS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agueSparta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LeagueSpartan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ac7efc6a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aac7efc6a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ac7efc6a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aac7efc6a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9" name="Google Shape;319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6" name="Google Shape;326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3" name="Google Shape;333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2" name="Google Shape;34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a921710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3" name="Google Shape;353;g3aa9217101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4.jpg"/><Relationship Id="rId4" Type="http://schemas.openxmlformats.org/officeDocument/2006/relationships/image" Target="../media/image32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52.png"/><Relationship Id="rId8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53.jpg"/><Relationship Id="rId7" Type="http://schemas.openxmlformats.org/officeDocument/2006/relationships/image" Target="../media/image68.jpg"/><Relationship Id="rId8" Type="http://schemas.openxmlformats.org/officeDocument/2006/relationships/image" Target="../media/image6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jpg"/><Relationship Id="rId4" Type="http://schemas.openxmlformats.org/officeDocument/2006/relationships/image" Target="../media/image58.jpg"/><Relationship Id="rId5" Type="http://schemas.openxmlformats.org/officeDocument/2006/relationships/image" Target="../media/image75.png"/><Relationship Id="rId6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jp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jpg"/><Relationship Id="rId4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jpg"/><Relationship Id="rId4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jp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41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jpg"/><Relationship Id="rId4" Type="http://schemas.openxmlformats.org/officeDocument/2006/relationships/image" Target="../media/image54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jpg"/><Relationship Id="rId4" Type="http://schemas.openxmlformats.org/officeDocument/2006/relationships/image" Target="../media/image74.png"/><Relationship Id="rId5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jpg"/><Relationship Id="rId4" Type="http://schemas.openxmlformats.org/officeDocument/2006/relationships/image" Target="../media/image74.png"/><Relationship Id="rId5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jp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jp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jp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jp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jp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29.png"/><Relationship Id="rId8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94" l="-16803" r="0" t="-183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409908" y="1256948"/>
            <a:ext cx="14856501" cy="8895330"/>
          </a:xfrm>
          <a:custGeom>
            <a:rect b="b" l="l" r="r" t="t"/>
            <a:pathLst>
              <a:path extrusionOk="0"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532957" y="2641057"/>
            <a:ext cx="3222086" cy="1180089"/>
          </a:xfrm>
          <a:custGeom>
            <a:rect b="b" l="l" r="r" t="t"/>
            <a:pathLst>
              <a:path extrusionOk="0" h="1180089" w="3222086">
                <a:moveTo>
                  <a:pt x="0" y="0"/>
                </a:moveTo>
                <a:lnTo>
                  <a:pt x="3222086" y="0"/>
                </a:lnTo>
                <a:lnTo>
                  <a:pt x="3222086" y="1180089"/>
                </a:lnTo>
                <a:lnTo>
                  <a:pt x="0" y="1180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5173521" y="4283644"/>
            <a:ext cx="7329276" cy="7329276"/>
          </a:xfrm>
          <a:custGeom>
            <a:rect b="b" l="l" r="r" t="t"/>
            <a:pathLst>
              <a:path extrusionOk="0" h="7329276" w="7329276">
                <a:moveTo>
                  <a:pt x="0" y="0"/>
                </a:moveTo>
                <a:lnTo>
                  <a:pt x="7329276" y="0"/>
                </a:lnTo>
                <a:lnTo>
                  <a:pt x="7329276" y="7329276"/>
                </a:lnTo>
                <a:lnTo>
                  <a:pt x="0" y="7329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555677" y="4283644"/>
            <a:ext cx="13176647" cy="1582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43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DOCU FLOW 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4024078" y="3811621"/>
            <a:ext cx="9954751" cy="472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CAPSTONE 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4166624" y="5695088"/>
            <a:ext cx="9954751" cy="1882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Modelo de Gestión y Estandarización de Documentación Técnica para Proyectos de Software</a:t>
            </a:r>
            <a:endParaRPr/>
          </a:p>
          <a:p>
            <a:pPr indent="0" lvl="0" marL="0" marR="0" rtl="0" algn="ctr">
              <a:lnSpc>
                <a:spcPct val="12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72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-843878" y="7200900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13860767" y="22461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 rot="10800000">
            <a:off x="142546" y="5428317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 rot="10800000">
            <a:off x="15399991" y="-988175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9621081" y="895686"/>
            <a:ext cx="6816231" cy="3160477"/>
          </a:xfrm>
          <a:custGeom>
            <a:rect b="b" l="l" r="r" t="t"/>
            <a:pathLst>
              <a:path extrusionOk="0" h="3160477" w="6816231">
                <a:moveTo>
                  <a:pt x="0" y="0"/>
                </a:moveTo>
                <a:lnTo>
                  <a:pt x="6816231" y="0"/>
                </a:lnTo>
                <a:lnTo>
                  <a:pt x="6816231" y="3160477"/>
                </a:lnTo>
                <a:lnTo>
                  <a:pt x="0" y="3160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688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9621081" y="4056163"/>
            <a:ext cx="6816231" cy="2555773"/>
          </a:xfrm>
          <a:custGeom>
            <a:rect b="b" l="l" r="r" t="t"/>
            <a:pathLst>
              <a:path extrusionOk="0" h="2555773" w="6816231">
                <a:moveTo>
                  <a:pt x="0" y="0"/>
                </a:moveTo>
                <a:lnTo>
                  <a:pt x="6816231" y="0"/>
                </a:lnTo>
                <a:lnTo>
                  <a:pt x="6816231" y="2555773"/>
                </a:lnTo>
                <a:lnTo>
                  <a:pt x="0" y="2555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7066" l="0" r="0" t="-1229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9631142" y="6611936"/>
            <a:ext cx="6806170" cy="2646364"/>
          </a:xfrm>
          <a:custGeom>
            <a:rect b="b" l="l" r="r" t="t"/>
            <a:pathLst>
              <a:path extrusionOk="0" h="2646364" w="6806170">
                <a:moveTo>
                  <a:pt x="0" y="0"/>
                </a:moveTo>
                <a:lnTo>
                  <a:pt x="6806170" y="0"/>
                </a:lnTo>
                <a:lnTo>
                  <a:pt x="6806170" y="2646364"/>
                </a:lnTo>
                <a:lnTo>
                  <a:pt x="0" y="2646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218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1028700" y="1095375"/>
            <a:ext cx="11369149" cy="203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Arquitectura:</a:t>
            </a:r>
            <a:endParaRPr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3 Capas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ac7efc6a1_0_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9" l="0" r="0" t="-92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aac7efc6a1_0_4"/>
          <p:cNvSpPr/>
          <p:nvPr/>
        </p:nvSpPr>
        <p:spPr>
          <a:xfrm>
            <a:off x="-843878" y="7200900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aac7efc6a1_0_4"/>
          <p:cNvSpPr/>
          <p:nvPr/>
        </p:nvSpPr>
        <p:spPr>
          <a:xfrm>
            <a:off x="13860767" y="22461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aac7efc6a1_0_4"/>
          <p:cNvSpPr/>
          <p:nvPr/>
        </p:nvSpPr>
        <p:spPr>
          <a:xfrm rot="10800000">
            <a:off x="142546" y="5428317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aac7efc6a1_0_4"/>
          <p:cNvSpPr/>
          <p:nvPr/>
        </p:nvSpPr>
        <p:spPr>
          <a:xfrm rot="10800000">
            <a:off x="15399991" y="-988175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aac7efc6a1_0_4"/>
          <p:cNvSpPr txBox="1"/>
          <p:nvPr/>
        </p:nvSpPr>
        <p:spPr>
          <a:xfrm>
            <a:off x="913375" y="634075"/>
            <a:ext cx="1136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Oracle</a:t>
            </a:r>
            <a:endParaRPr/>
          </a:p>
        </p:txBody>
      </p:sp>
      <p:pic>
        <p:nvPicPr>
          <p:cNvPr id="246" name="Google Shape;246;g3aac7efc6a1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3975" y="2356674"/>
            <a:ext cx="13272951" cy="75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-843878" y="7200900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13860767" y="22461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"/>
          <p:cNvSpPr/>
          <p:nvPr/>
        </p:nvSpPr>
        <p:spPr>
          <a:xfrm rot="10800000">
            <a:off x="142546" y="5428317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 rot="10800000">
            <a:off x="15399991" y="-988175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 txBox="1"/>
          <p:nvPr/>
        </p:nvSpPr>
        <p:spPr>
          <a:xfrm>
            <a:off x="990600" y="654698"/>
            <a:ext cx="11369149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Creación de Proyecto</a:t>
            </a:r>
            <a:endParaRPr/>
          </a:p>
        </p:txBody>
      </p:sp>
      <p:pic>
        <p:nvPicPr>
          <p:cNvPr id="257" name="Google Shape;25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0075" y="2239373"/>
            <a:ext cx="15141200" cy="70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-843878" y="7200900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13860767" y="22461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"/>
          <p:cNvSpPr/>
          <p:nvPr/>
        </p:nvSpPr>
        <p:spPr>
          <a:xfrm rot="10800000">
            <a:off x="142546" y="5428317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/>
          <p:nvPr/>
        </p:nvSpPr>
        <p:spPr>
          <a:xfrm rot="10800000">
            <a:off x="15399991" y="-988175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1142832" y="721068"/>
            <a:ext cx="11369149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Carga de Documento</a:t>
            </a:r>
            <a:endParaRPr sz="7200">
              <a:solidFill>
                <a:srgbClr val="F4F8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68" name="Google Shape;26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77475" y="2188525"/>
            <a:ext cx="6686550" cy="69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4575" y="2193288"/>
            <a:ext cx="6905625" cy="69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-843878" y="7200900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13860767" y="22461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 rot="10800000">
            <a:off x="142546" y="5428317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 rot="10800000">
            <a:off x="15399991" y="-988175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461683" y="348928"/>
            <a:ext cx="11369149" cy="2072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Apruebo o Rechazo del Documento</a:t>
            </a:r>
            <a:endParaRPr/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0675" y="2852449"/>
            <a:ext cx="12319049" cy="67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00299" y="2139088"/>
            <a:ext cx="5468326" cy="356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67150" y="5205423"/>
            <a:ext cx="5468324" cy="370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ac7efc6a1_0_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9" l="0" r="0" t="-92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aac7efc6a1_0_22"/>
          <p:cNvSpPr/>
          <p:nvPr/>
        </p:nvSpPr>
        <p:spPr>
          <a:xfrm>
            <a:off x="-843878" y="7200900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aac7efc6a1_0_22"/>
          <p:cNvSpPr/>
          <p:nvPr/>
        </p:nvSpPr>
        <p:spPr>
          <a:xfrm>
            <a:off x="13860767" y="22461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aac7efc6a1_0_22"/>
          <p:cNvSpPr/>
          <p:nvPr/>
        </p:nvSpPr>
        <p:spPr>
          <a:xfrm rot="10800000">
            <a:off x="142546" y="5428317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aac7efc6a1_0_22"/>
          <p:cNvSpPr/>
          <p:nvPr/>
        </p:nvSpPr>
        <p:spPr>
          <a:xfrm rot="10800000">
            <a:off x="15399991" y="-988175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aac7efc6a1_0_22"/>
          <p:cNvSpPr txBox="1"/>
          <p:nvPr/>
        </p:nvSpPr>
        <p:spPr>
          <a:xfrm>
            <a:off x="1142832" y="721068"/>
            <a:ext cx="1136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Seguridad</a:t>
            </a: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básica</a:t>
            </a: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relevante</a:t>
            </a:r>
            <a:endParaRPr sz="7200">
              <a:solidFill>
                <a:srgbClr val="F4F8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93" name="Google Shape;293;g3aac7efc6a1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038" y="1880950"/>
            <a:ext cx="778192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aac7efc6a1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2963" y="1971688"/>
            <a:ext cx="9629775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aac7efc6a1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3650" y="4633913"/>
            <a:ext cx="72009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4" l="0" r="0" t="-925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4"/>
          <p:cNvPicPr preferRelativeResize="0"/>
          <p:nvPr/>
        </p:nvPicPr>
        <p:blipFill rotWithShape="1">
          <a:blip r:embed="rId4">
            <a:alphaModFix amt="61000"/>
          </a:blip>
          <a:srcRect b="6109" l="14945" r="0" t="6939"/>
          <a:stretch/>
        </p:blipFill>
        <p:spPr>
          <a:xfrm>
            <a:off x="-161437" y="-132583"/>
            <a:ext cx="8016583" cy="54636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4"/>
          <p:cNvGrpSpPr/>
          <p:nvPr/>
        </p:nvGrpSpPr>
        <p:grpSpPr>
          <a:xfrm>
            <a:off x="0" y="5222542"/>
            <a:ext cx="7855147" cy="5389850"/>
            <a:chOff x="0" y="-28575"/>
            <a:chExt cx="2068845" cy="1419549"/>
          </a:xfrm>
        </p:grpSpPr>
        <p:sp>
          <p:nvSpPr>
            <p:cNvPr id="303" name="Google Shape;303;p14"/>
            <p:cNvSpPr/>
            <p:nvPr/>
          </p:nvSpPr>
          <p:spPr>
            <a:xfrm>
              <a:off x="0" y="0"/>
              <a:ext cx="2068845" cy="1390974"/>
            </a:xfrm>
            <a:custGeom>
              <a:rect b="b" l="l" r="r" t="t"/>
              <a:pathLst>
                <a:path extrusionOk="0" h="1390974" w="2068845">
                  <a:moveTo>
                    <a:pt x="0" y="0"/>
                  </a:moveTo>
                  <a:lnTo>
                    <a:pt x="2068845" y="0"/>
                  </a:lnTo>
                  <a:lnTo>
                    <a:pt x="2068845" y="1390974"/>
                  </a:lnTo>
                  <a:lnTo>
                    <a:pt x="0" y="1390974"/>
                  </a:lnTo>
                  <a:close/>
                </a:path>
              </a:pathLst>
            </a:custGeom>
            <a:gradFill>
              <a:gsLst>
                <a:gs pos="0">
                  <a:srgbClr val="013652">
                    <a:alpha val="78431"/>
                  </a:srgbClr>
                </a:gs>
                <a:gs pos="50000">
                  <a:srgbClr val="005B89">
                    <a:alpha val="78431"/>
                  </a:srgbClr>
                </a:gs>
                <a:gs pos="100000">
                  <a:srgbClr val="0295E2">
                    <a:alpha val="78431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4"/>
            <p:cNvSpPr txBox="1"/>
            <p:nvPr/>
          </p:nvSpPr>
          <p:spPr>
            <a:xfrm>
              <a:off x="0" y="-28575"/>
              <a:ext cx="2068845" cy="14195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14"/>
          <p:cNvSpPr/>
          <p:nvPr/>
        </p:nvSpPr>
        <p:spPr>
          <a:xfrm rot="10800000">
            <a:off x="13966403" y="6682627"/>
            <a:ext cx="4942703" cy="4114800"/>
          </a:xfrm>
          <a:custGeom>
            <a:rect b="b" l="l" r="r" t="t"/>
            <a:pathLst>
              <a:path extrusionOk="0" h="4114800" w="4942703">
                <a:moveTo>
                  <a:pt x="0" y="0"/>
                </a:moveTo>
                <a:lnTo>
                  <a:pt x="4942703" y="0"/>
                </a:lnTo>
                <a:lnTo>
                  <a:pt x="49427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1028700" y="6179761"/>
            <a:ext cx="5992503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League Spartan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4225" y="1465500"/>
            <a:ext cx="9191649" cy="73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0" y="381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48" l="0" r="0" t="-92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 txBox="1"/>
          <p:nvPr/>
        </p:nvSpPr>
        <p:spPr>
          <a:xfrm>
            <a:off x="1497150" y="1131047"/>
            <a:ext cx="16028849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unitarias e integración</a:t>
            </a:r>
            <a:endParaRPr b="0" i="0" sz="14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14" name="Google Shape;31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3063" y="8307850"/>
            <a:ext cx="63531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23363" y="2752525"/>
            <a:ext cx="4838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998" y="2501773"/>
            <a:ext cx="8647314" cy="73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de optimización</a:t>
            </a:r>
            <a:endParaRPr b="0" i="0" sz="14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23" name="Google Shape;3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588" y="2459800"/>
            <a:ext cx="17592675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de optimización</a:t>
            </a:r>
            <a:endParaRPr b="0" i="0" sz="14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30" name="Google Shape;3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63" y="2714625"/>
            <a:ext cx="1744027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-149222" y="0"/>
            <a:ext cx="4626216" cy="5905808"/>
          </a:xfrm>
          <a:custGeom>
            <a:rect b="b" l="l" r="r" t="t"/>
            <a:pathLst>
              <a:path extrusionOk="0" h="5905808" w="4626216">
                <a:moveTo>
                  <a:pt x="0" y="0"/>
                </a:moveTo>
                <a:lnTo>
                  <a:pt x="4626216" y="0"/>
                </a:lnTo>
                <a:lnTo>
                  <a:pt x="4626216" y="5905808"/>
                </a:lnTo>
                <a:lnTo>
                  <a:pt x="0" y="5905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2479967" y="4684566"/>
            <a:ext cx="1997027" cy="2501771"/>
          </a:xfrm>
          <a:custGeom>
            <a:rect b="b" l="l" r="r" t="t"/>
            <a:pathLst>
              <a:path extrusionOk="0" h="2501771" w="1997027">
                <a:moveTo>
                  <a:pt x="0" y="0"/>
                </a:moveTo>
                <a:lnTo>
                  <a:pt x="1997027" y="0"/>
                </a:lnTo>
                <a:lnTo>
                  <a:pt x="1997027" y="2501771"/>
                </a:lnTo>
                <a:lnTo>
                  <a:pt x="0" y="2501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558064" y="2082101"/>
            <a:ext cx="2111570" cy="2602465"/>
          </a:xfrm>
          <a:custGeom>
            <a:rect b="b" l="l" r="r" t="t"/>
            <a:pathLst>
              <a:path extrusionOk="0" h="2602465" w="2111570">
                <a:moveTo>
                  <a:pt x="0" y="0"/>
                </a:moveTo>
                <a:lnTo>
                  <a:pt x="2111570" y="0"/>
                </a:lnTo>
                <a:lnTo>
                  <a:pt x="2111570" y="2602465"/>
                </a:lnTo>
                <a:lnTo>
                  <a:pt x="0" y="2602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2283193" y="7123040"/>
            <a:ext cx="2661313" cy="2868304"/>
          </a:xfrm>
          <a:custGeom>
            <a:rect b="b" l="l" r="r" t="t"/>
            <a:pathLst>
              <a:path extrusionOk="0" h="2868304" w="2661313">
                <a:moveTo>
                  <a:pt x="0" y="0"/>
                </a:moveTo>
                <a:lnTo>
                  <a:pt x="2661313" y="0"/>
                </a:lnTo>
                <a:lnTo>
                  <a:pt x="2661313" y="2868304"/>
                </a:lnTo>
                <a:lnTo>
                  <a:pt x="0" y="2868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 rot="-5460181">
            <a:off x="5810004" y="5202407"/>
            <a:ext cx="7315200" cy="1466088"/>
          </a:xfrm>
          <a:custGeom>
            <a:rect b="b" l="l" r="r" t="t"/>
            <a:pathLst>
              <a:path extrusionOk="0" h="1466088" w="7315200">
                <a:moveTo>
                  <a:pt x="0" y="0"/>
                </a:moveTo>
                <a:lnTo>
                  <a:pt x="7315200" y="0"/>
                </a:lnTo>
                <a:lnTo>
                  <a:pt x="7315200" y="1466088"/>
                </a:lnTo>
                <a:lnTo>
                  <a:pt x="0" y="1466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0027535" y="6162147"/>
            <a:ext cx="6581752" cy="4387835"/>
          </a:xfrm>
          <a:custGeom>
            <a:rect b="b" l="l" r="r" t="t"/>
            <a:pathLst>
              <a:path extrusionOk="0" h="4387835" w="6581752">
                <a:moveTo>
                  <a:pt x="0" y="0"/>
                </a:moveTo>
                <a:lnTo>
                  <a:pt x="6581752" y="0"/>
                </a:lnTo>
                <a:lnTo>
                  <a:pt x="6581752" y="4387835"/>
                </a:lnTo>
                <a:lnTo>
                  <a:pt x="0" y="4387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678713" y="1076325"/>
            <a:ext cx="14930574" cy="94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¿Quiénes Somos y Qué Hacemos?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4745373" y="5840201"/>
            <a:ext cx="3658572" cy="548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1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99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Gary Hernandez 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4669634" y="8235247"/>
            <a:ext cx="3658572" cy="548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1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99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Dario Coñuenao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4476994" y="3061388"/>
            <a:ext cx="3658572" cy="548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1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99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Camila Orozco 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0702950" y="2857654"/>
            <a:ext cx="6556350" cy="1120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Desafío Persistente : Gestión de conocimiento Técnico 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0702950" y="4589316"/>
            <a:ext cx="6556350" cy="2263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Profesionalizar: </a:t>
            </a:r>
            <a:endParaRPr/>
          </a:p>
          <a:p>
            <a:pPr indent="-323848" lvl="1" marL="647695" marR="0" rtl="0" algn="l">
              <a:lnSpc>
                <a:spcPct val="151017"/>
              </a:lnSpc>
              <a:spcBef>
                <a:spcPts val="0"/>
              </a:spcBef>
              <a:spcAft>
                <a:spcPts val="0"/>
              </a:spcAft>
              <a:buClr>
                <a:srgbClr val="F4F8FF"/>
              </a:buClr>
              <a:buSzPts val="2999"/>
              <a:buFont typeface="Arial"/>
              <a:buChar char="•"/>
            </a:pPr>
            <a:r>
              <a:rPr b="0" i="0" lang="en-US" sz="2999" u="none" cap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Crean </a:t>
            </a:r>
            <a:endParaRPr/>
          </a:p>
          <a:p>
            <a:pPr indent="-323848" lvl="1" marL="647695" marR="0" rtl="0" algn="l">
              <a:lnSpc>
                <a:spcPct val="151017"/>
              </a:lnSpc>
              <a:spcBef>
                <a:spcPts val="0"/>
              </a:spcBef>
              <a:spcAft>
                <a:spcPts val="0"/>
              </a:spcAft>
              <a:buClr>
                <a:srgbClr val="F4F8FF"/>
              </a:buClr>
              <a:buSzPts val="2999"/>
              <a:buFont typeface="Arial"/>
              <a:buChar char="•"/>
            </a:pPr>
            <a:r>
              <a:rPr b="0" i="0" lang="en-US" sz="2999" u="none" cap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Validan </a:t>
            </a:r>
            <a:endParaRPr/>
          </a:p>
          <a:p>
            <a:pPr indent="-323848" lvl="1" marL="647695" marR="0" rtl="0" algn="l">
              <a:lnSpc>
                <a:spcPct val="151017"/>
              </a:lnSpc>
              <a:spcBef>
                <a:spcPts val="0"/>
              </a:spcBef>
              <a:spcAft>
                <a:spcPts val="0"/>
              </a:spcAft>
              <a:buClr>
                <a:srgbClr val="F4F8FF"/>
              </a:buClr>
              <a:buSzPts val="2999"/>
              <a:buFont typeface="Arial"/>
              <a:buChar char="•"/>
            </a:pPr>
            <a:r>
              <a:rPr b="0" i="0" lang="en-US" sz="2999" u="none" cap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Mantienen</a:t>
            </a:r>
            <a:endParaRPr b="0" i="0" sz="2999" u="none" cap="none" strike="noStrike">
              <a:solidFill>
                <a:srgbClr val="F4F8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e2e (end to end)</a:t>
            </a:r>
            <a:endParaRPr b="0" i="0" sz="7200" u="none" cap="none" strike="noStrike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9200" y="8056875"/>
            <a:ext cx="11530949" cy="14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7150" y="2524125"/>
            <a:ext cx="10344150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6225" y="2524125"/>
            <a:ext cx="6543675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"/>
          <p:cNvSpPr/>
          <p:nvPr/>
        </p:nvSpPr>
        <p:spPr>
          <a:xfrm>
            <a:off x="0" y="799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Obstáculos</a:t>
            </a: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del proyecto</a:t>
            </a:r>
            <a:endParaRPr b="1" sz="720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46" name="Google Shape;346;p19"/>
          <p:cNvSpPr/>
          <p:nvPr/>
        </p:nvSpPr>
        <p:spPr>
          <a:xfrm>
            <a:off x="4870481" y="7792212"/>
            <a:ext cx="7315200" cy="2932176"/>
          </a:xfrm>
          <a:custGeom>
            <a:rect b="b" l="l" r="r" t="t"/>
            <a:pathLst>
              <a:path extrusionOk="0" h="2932176" w="731520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9"/>
          <p:cNvSpPr/>
          <p:nvPr/>
        </p:nvSpPr>
        <p:spPr>
          <a:xfrm>
            <a:off x="10972800" y="7792212"/>
            <a:ext cx="7315200" cy="2932176"/>
          </a:xfrm>
          <a:custGeom>
            <a:rect b="b" l="l" r="r" t="t"/>
            <a:pathLst>
              <a:path extrusionOk="0" h="2932176" w="731520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-1015513" y="7792212"/>
            <a:ext cx="7315200" cy="2932176"/>
          </a:xfrm>
          <a:custGeom>
            <a:rect b="b" l="l" r="r" t="t"/>
            <a:pathLst>
              <a:path extrusionOk="0" h="2932176" w="731520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1501350" y="3409050"/>
            <a:ext cx="9107400" cy="53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Dentro de los principales </a:t>
            </a: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obstáculos</a:t>
            </a: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proyecto, fue el manejo del entorno AWS ya que era un </a:t>
            </a: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obstáculo</a:t>
            </a: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carácter</a:t>
            </a: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arquitectónico</a:t>
            </a: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.</a:t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Problema: Fallo crítico en la configuración de Elastic Beanstalk + WAF.</a:t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impacto: errores "502 bad gateway" persistentes que bloquearon el inicio programado.</a:t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t/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Manejo de tiempos Acotados: Tambien cabe destacar que otro obstaculo grande que se vio reflejado en el proyecto fue el acotado tiempo para poder barajar y manejar distintas opciones.</a:t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9350" y="2092350"/>
            <a:ext cx="6262098" cy="626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a92171012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9" l="0" r="0" t="-92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aa92171012_0_0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</a:t>
            </a:r>
            <a:endParaRPr b="0" i="0" sz="7200" u="none" cap="none" strike="noStrike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7" name="Google Shape;357;g3aa92171012_0_0"/>
          <p:cNvSpPr txBox="1"/>
          <p:nvPr/>
        </p:nvSpPr>
        <p:spPr>
          <a:xfrm>
            <a:off x="1497150" y="2297550"/>
            <a:ext cx="8426400" cy="6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"En conclusión, el desarrollo de </a:t>
            </a:r>
            <a:r>
              <a:rPr b="1"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DocuFlow</a:t>
            </a: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 cumplido satisfactoriamente con los objetivos planteados al inicio de este Capstone. Hemos logrado transitar desde una problemática común, como lo es la pérdida de información y la falta de estándares, hacia una solución tecnológica robusta y funcional.</a:t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t/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Considerando nuestro principal factor diferenciador:"El principal factor diferenciador de DocuFlow es que no somos un simple repositorio de almacenamiento, sino un Modelo de Gestión Activa. </a:t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Calibri"/>
              <a:buNone/>
            </a:pPr>
            <a:r>
              <a:t/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n-US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una solución sólida hoy, preparada para crecer mañana.</a:t>
            </a:r>
            <a:endParaRPr sz="2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aa92171012_0_0"/>
          <p:cNvSpPr/>
          <p:nvPr/>
        </p:nvSpPr>
        <p:spPr>
          <a:xfrm>
            <a:off x="4870481" y="7792212"/>
            <a:ext cx="7315200" cy="2932176"/>
          </a:xfrm>
          <a:custGeom>
            <a:rect b="b" l="l" r="r" t="t"/>
            <a:pathLst>
              <a:path extrusionOk="0" h="2932176" w="731520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3aa92171012_0_0"/>
          <p:cNvSpPr/>
          <p:nvPr/>
        </p:nvSpPr>
        <p:spPr>
          <a:xfrm>
            <a:off x="10972800" y="7792212"/>
            <a:ext cx="7315200" cy="2932176"/>
          </a:xfrm>
          <a:custGeom>
            <a:rect b="b" l="l" r="r" t="t"/>
            <a:pathLst>
              <a:path extrusionOk="0" h="2932176" w="731520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aa92171012_0_0"/>
          <p:cNvSpPr/>
          <p:nvPr/>
        </p:nvSpPr>
        <p:spPr>
          <a:xfrm>
            <a:off x="-1015513" y="7792212"/>
            <a:ext cx="7315200" cy="2932176"/>
          </a:xfrm>
          <a:custGeom>
            <a:rect b="b" l="l" r="r" t="t"/>
            <a:pathLst>
              <a:path extrusionOk="0" h="2932176" w="731520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3aa9217101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69094" y="2910892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"/>
          <p:cNvSpPr/>
          <p:nvPr/>
        </p:nvSpPr>
        <p:spPr>
          <a:xfrm>
            <a:off x="-178595" y="-215637"/>
            <a:ext cx="6740969" cy="4114800"/>
          </a:xfrm>
          <a:custGeom>
            <a:rect b="b" l="l" r="r" t="t"/>
            <a:pathLst>
              <a:path extrusionOk="0" h="4114800" w="6740969">
                <a:moveTo>
                  <a:pt x="0" y="0"/>
                </a:moveTo>
                <a:lnTo>
                  <a:pt x="6740969" y="0"/>
                </a:lnTo>
                <a:lnTo>
                  <a:pt x="6740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0"/>
          <p:cNvSpPr/>
          <p:nvPr/>
        </p:nvSpPr>
        <p:spPr>
          <a:xfrm rot="10718879">
            <a:off x="12332067" y="7039200"/>
            <a:ext cx="6740969" cy="4114800"/>
          </a:xfrm>
          <a:custGeom>
            <a:rect b="b" l="l" r="r" t="t"/>
            <a:pathLst>
              <a:path extrusionOk="0" h="4114800" w="6740969">
                <a:moveTo>
                  <a:pt x="0" y="0"/>
                </a:moveTo>
                <a:lnTo>
                  <a:pt x="6740970" y="0"/>
                </a:lnTo>
                <a:lnTo>
                  <a:pt x="6740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0"/>
          <p:cNvSpPr/>
          <p:nvPr/>
        </p:nvSpPr>
        <p:spPr>
          <a:xfrm>
            <a:off x="4955186" y="2690502"/>
            <a:ext cx="7329276" cy="7329276"/>
          </a:xfrm>
          <a:custGeom>
            <a:rect b="b" l="l" r="r" t="t"/>
            <a:pathLst>
              <a:path extrusionOk="0" h="7329276" w="7329276">
                <a:moveTo>
                  <a:pt x="0" y="0"/>
                </a:moveTo>
                <a:lnTo>
                  <a:pt x="7329276" y="0"/>
                </a:lnTo>
                <a:lnTo>
                  <a:pt x="7329276" y="7329276"/>
                </a:lnTo>
                <a:lnTo>
                  <a:pt x="0" y="7329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3191889" y="4045523"/>
            <a:ext cx="11664721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 por su atención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5424785" y="6247734"/>
            <a:ext cx="2863215" cy="4114800"/>
          </a:xfrm>
          <a:custGeom>
            <a:rect b="b" l="l" r="r" t="t"/>
            <a:pathLst>
              <a:path extrusionOk="0" h="4114800" w="2863215">
                <a:moveTo>
                  <a:pt x="0" y="0"/>
                </a:moveTo>
                <a:lnTo>
                  <a:pt x="2863215" y="0"/>
                </a:lnTo>
                <a:lnTo>
                  <a:pt x="28632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543798" y="3531819"/>
            <a:ext cx="1802879" cy="3062214"/>
          </a:xfrm>
          <a:custGeom>
            <a:rect b="b" l="l" r="r" t="t"/>
            <a:pathLst>
              <a:path extrusionOk="0" h="3062214" w="1802879">
                <a:moveTo>
                  <a:pt x="0" y="0"/>
                </a:moveTo>
                <a:lnTo>
                  <a:pt x="1802879" y="0"/>
                </a:lnTo>
                <a:lnTo>
                  <a:pt x="1802879" y="3062214"/>
                </a:lnTo>
                <a:lnTo>
                  <a:pt x="0" y="3062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095636" y="6955532"/>
            <a:ext cx="2699203" cy="2699203"/>
          </a:xfrm>
          <a:custGeom>
            <a:rect b="b" l="l" r="r" t="t"/>
            <a:pathLst>
              <a:path extrusionOk="0" h="2699203" w="2699203">
                <a:moveTo>
                  <a:pt x="0" y="0"/>
                </a:moveTo>
                <a:lnTo>
                  <a:pt x="2699203" y="0"/>
                </a:lnTo>
                <a:lnTo>
                  <a:pt x="2699203" y="2699203"/>
                </a:lnTo>
                <a:lnTo>
                  <a:pt x="0" y="2699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9667982" y="3604503"/>
            <a:ext cx="2836218" cy="2791312"/>
          </a:xfrm>
          <a:custGeom>
            <a:rect b="b" l="l" r="r" t="t"/>
            <a:pathLst>
              <a:path extrusionOk="0" h="2791312" w="2836218">
                <a:moveTo>
                  <a:pt x="0" y="0"/>
                </a:moveTo>
                <a:lnTo>
                  <a:pt x="2836218" y="0"/>
                </a:lnTo>
                <a:lnTo>
                  <a:pt x="2836218" y="2791312"/>
                </a:lnTo>
                <a:lnTo>
                  <a:pt x="0" y="2791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0484873" y="6972245"/>
            <a:ext cx="2019327" cy="2665779"/>
          </a:xfrm>
          <a:custGeom>
            <a:rect b="b" l="l" r="r" t="t"/>
            <a:pathLst>
              <a:path extrusionOk="0" h="2665779" w="2019327">
                <a:moveTo>
                  <a:pt x="0" y="0"/>
                </a:moveTo>
                <a:lnTo>
                  <a:pt x="2019327" y="0"/>
                </a:lnTo>
                <a:lnTo>
                  <a:pt x="2019327" y="2665778"/>
                </a:lnTo>
                <a:lnTo>
                  <a:pt x="0" y="2665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1325254" y="1451939"/>
            <a:ext cx="5004432" cy="1498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Problema : </a:t>
            </a:r>
            <a:endParaRPr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F4F8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3794839" y="4929186"/>
            <a:ext cx="5069694" cy="434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Pérdida de Conocimiento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12889938" y="7870793"/>
            <a:ext cx="5069694" cy="85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Incons</a:t>
            </a:r>
            <a:r>
              <a:rPr b="1"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istencia y Baja Calidad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12889938" y="4935855"/>
            <a:ext cx="5069694" cy="85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  <a:r>
              <a:rPr b="1"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antenimiento Lento y Costoso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4099639" y="8097488"/>
            <a:ext cx="5069694" cy="434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  <a:r>
              <a:rPr b="1"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razabilidad Rota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1325254" y="2319476"/>
            <a:ext cx="13665696" cy="631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Costo Oculto de la Documentación Deficiente.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12988816" y="455188"/>
            <a:ext cx="4312454" cy="4114800"/>
          </a:xfrm>
          <a:custGeom>
            <a:rect b="b" l="l" r="r" t="t"/>
            <a:pathLst>
              <a:path extrusionOk="0" h="4114800" w="4312454">
                <a:moveTo>
                  <a:pt x="0" y="0"/>
                </a:moveTo>
                <a:lnTo>
                  <a:pt x="4312454" y="0"/>
                </a:lnTo>
                <a:lnTo>
                  <a:pt x="43124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6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221387" y="6615613"/>
            <a:ext cx="3291053" cy="3227974"/>
          </a:xfrm>
          <a:custGeom>
            <a:rect b="b" l="l" r="r" t="t"/>
            <a:pathLst>
              <a:path extrusionOk="0" h="3227974" w="3291053">
                <a:moveTo>
                  <a:pt x="0" y="0"/>
                </a:moveTo>
                <a:lnTo>
                  <a:pt x="3291053" y="0"/>
                </a:lnTo>
                <a:lnTo>
                  <a:pt x="3291053" y="3227974"/>
                </a:lnTo>
                <a:lnTo>
                  <a:pt x="0" y="32279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-239976" y="0"/>
            <a:ext cx="4752416" cy="4114800"/>
          </a:xfrm>
          <a:custGeom>
            <a:rect b="b" l="l" r="r" t="t"/>
            <a:pathLst>
              <a:path extrusionOk="0" h="4114800" w="4752416">
                <a:moveTo>
                  <a:pt x="0" y="0"/>
                </a:moveTo>
                <a:lnTo>
                  <a:pt x="4752416" y="0"/>
                </a:lnTo>
                <a:lnTo>
                  <a:pt x="475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 rot="10800000">
            <a:off x="13535584" y="6172200"/>
            <a:ext cx="4752416" cy="4114800"/>
          </a:xfrm>
          <a:custGeom>
            <a:rect b="b" l="l" r="r" t="t"/>
            <a:pathLst>
              <a:path extrusionOk="0" h="4114800" w="4752416">
                <a:moveTo>
                  <a:pt x="0" y="0"/>
                </a:moveTo>
                <a:lnTo>
                  <a:pt x="4752416" y="0"/>
                </a:lnTo>
                <a:lnTo>
                  <a:pt x="475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2851416" y="3716167"/>
            <a:ext cx="8409506" cy="4309872"/>
          </a:xfrm>
          <a:custGeom>
            <a:rect b="b" l="l" r="r" t="t"/>
            <a:pathLst>
              <a:path extrusionOk="0" h="4309872" w="8409506">
                <a:moveTo>
                  <a:pt x="0" y="0"/>
                </a:moveTo>
                <a:lnTo>
                  <a:pt x="8409506" y="0"/>
                </a:lnTo>
                <a:lnTo>
                  <a:pt x="8409506" y="4309871"/>
                </a:lnTo>
                <a:lnTo>
                  <a:pt x="0" y="4309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12115889" y="1309008"/>
            <a:ext cx="3795903" cy="8229600"/>
          </a:xfrm>
          <a:custGeom>
            <a:rect b="b" l="l" r="r" t="t"/>
            <a:pathLst>
              <a:path extrusionOk="0" h="8229600" w="3795903">
                <a:moveTo>
                  <a:pt x="0" y="0"/>
                </a:moveTo>
                <a:lnTo>
                  <a:pt x="3795903" y="0"/>
                </a:lnTo>
                <a:lnTo>
                  <a:pt x="37959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2328693" y="1356633"/>
            <a:ext cx="9454953" cy="2359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Nuestra Solución: Un Modelo de Gestión, no un Repositorio.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5708532" y="8541483"/>
            <a:ext cx="5211265" cy="1302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3195" lvl="1" marL="666389" marR="0" rtl="0" algn="l">
              <a:lnSpc>
                <a:spcPct val="111017"/>
              </a:lnSpc>
              <a:spcBef>
                <a:spcPts val="0"/>
              </a:spcBef>
              <a:spcAft>
                <a:spcPts val="0"/>
              </a:spcAft>
              <a:buClr>
                <a:srgbClr val="F4F8FF"/>
              </a:buClr>
              <a:buSzPts val="3086"/>
              <a:buFont typeface="Arial"/>
              <a:buChar char="•"/>
            </a:pPr>
            <a:r>
              <a:rPr b="0" i="0" lang="en-US" sz="3086" u="none" cap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Estandarización</a:t>
            </a:r>
            <a:endParaRPr/>
          </a:p>
          <a:p>
            <a:pPr indent="-333195" lvl="1" marL="666389" marR="0" rtl="0" algn="l">
              <a:lnSpc>
                <a:spcPct val="111017"/>
              </a:lnSpc>
              <a:spcBef>
                <a:spcPts val="0"/>
              </a:spcBef>
              <a:spcAft>
                <a:spcPts val="0"/>
              </a:spcAft>
              <a:buClr>
                <a:srgbClr val="F4F8FF"/>
              </a:buClr>
              <a:buSzPts val="3086"/>
              <a:buFont typeface="Arial"/>
              <a:buChar char="•"/>
            </a:pPr>
            <a:r>
              <a:rPr b="0" i="0" lang="en-US" sz="3086" u="none" cap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Trazabilidad</a:t>
            </a:r>
            <a:endParaRPr/>
          </a:p>
          <a:p>
            <a:pPr indent="-333195" lvl="1" marL="666389" marR="0" rtl="0" algn="l">
              <a:lnSpc>
                <a:spcPct val="111017"/>
              </a:lnSpc>
              <a:spcBef>
                <a:spcPts val="0"/>
              </a:spcBef>
              <a:spcAft>
                <a:spcPts val="0"/>
              </a:spcAft>
              <a:buClr>
                <a:srgbClr val="F4F8FF"/>
              </a:buClr>
              <a:buSzPts val="3086"/>
              <a:buFont typeface="Arial"/>
              <a:buChar char="•"/>
            </a:pPr>
            <a:r>
              <a:rPr b="0" i="0" lang="en-US" sz="3086" u="none" cap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Visibilidad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799072" y="6933150"/>
            <a:ext cx="3049394" cy="2752078"/>
          </a:xfrm>
          <a:custGeom>
            <a:rect b="b" l="l" r="r" t="t"/>
            <a:pathLst>
              <a:path extrusionOk="0" h="2752078" w="3049394">
                <a:moveTo>
                  <a:pt x="0" y="0"/>
                </a:moveTo>
                <a:lnTo>
                  <a:pt x="3049394" y="0"/>
                </a:lnTo>
                <a:lnTo>
                  <a:pt x="3049394" y="2752078"/>
                </a:lnTo>
                <a:lnTo>
                  <a:pt x="0" y="2752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5866006" y="4114800"/>
            <a:ext cx="1772827" cy="1846695"/>
          </a:xfrm>
          <a:custGeom>
            <a:rect b="b" l="l" r="r" t="t"/>
            <a:pathLst>
              <a:path extrusionOk="0" h="1846695" w="1772827">
                <a:moveTo>
                  <a:pt x="0" y="0"/>
                </a:moveTo>
                <a:lnTo>
                  <a:pt x="1772827" y="0"/>
                </a:lnTo>
                <a:lnTo>
                  <a:pt x="1772827" y="1846695"/>
                </a:lnTo>
                <a:lnTo>
                  <a:pt x="0" y="1846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231995" y="3978225"/>
            <a:ext cx="1695876" cy="2119844"/>
          </a:xfrm>
          <a:custGeom>
            <a:rect b="b" l="l" r="r" t="t"/>
            <a:pathLst>
              <a:path extrusionOk="0" h="2119844" w="1695876">
                <a:moveTo>
                  <a:pt x="0" y="0"/>
                </a:moveTo>
                <a:lnTo>
                  <a:pt x="1695875" y="0"/>
                </a:lnTo>
                <a:lnTo>
                  <a:pt x="1695875" y="2119845"/>
                </a:lnTo>
                <a:lnTo>
                  <a:pt x="0" y="2119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 rot="10800000">
            <a:off x="0" y="0"/>
            <a:ext cx="4159865" cy="4114800"/>
          </a:xfrm>
          <a:custGeom>
            <a:rect b="b" l="l" r="r" t="t"/>
            <a:pathLst>
              <a:path extrusionOk="0" h="4114800" w="4159865">
                <a:moveTo>
                  <a:pt x="0" y="0"/>
                </a:moveTo>
                <a:lnTo>
                  <a:pt x="4159865" y="0"/>
                </a:lnTo>
                <a:lnTo>
                  <a:pt x="4159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4478104" y="6172200"/>
            <a:ext cx="4159865" cy="4114800"/>
          </a:xfrm>
          <a:custGeom>
            <a:rect b="b" l="l" r="r" t="t"/>
            <a:pathLst>
              <a:path extrusionOk="0" h="4114800" w="4159865">
                <a:moveTo>
                  <a:pt x="0" y="0"/>
                </a:moveTo>
                <a:lnTo>
                  <a:pt x="4159865" y="0"/>
                </a:lnTo>
                <a:lnTo>
                  <a:pt x="4159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2927870" y="1812873"/>
            <a:ext cx="12735545" cy="1025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¿Por qué DocuFlow?</a:t>
            </a:r>
            <a:endParaRPr/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66774" y="3638673"/>
            <a:ext cx="10882543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3459425" y="1901372"/>
            <a:ext cx="11369149" cy="1498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El Corazón de DocuFlow: El Área de Gestión</a:t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14557248" y="0"/>
            <a:ext cx="3730752" cy="4114800"/>
          </a:xfrm>
          <a:custGeom>
            <a:rect b="b" l="l" r="r" t="t"/>
            <a:pathLst>
              <a:path extrusionOk="0" h="4114800" w="3730752">
                <a:moveTo>
                  <a:pt x="0" y="0"/>
                </a:moveTo>
                <a:lnTo>
                  <a:pt x="3730752" y="0"/>
                </a:lnTo>
                <a:lnTo>
                  <a:pt x="3730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 rot="10800000">
            <a:off x="-1213186" y="6268362"/>
            <a:ext cx="3730752" cy="4114800"/>
          </a:xfrm>
          <a:custGeom>
            <a:rect b="b" l="l" r="r" t="t"/>
            <a:pathLst>
              <a:path extrusionOk="0" h="4114800" w="3730752">
                <a:moveTo>
                  <a:pt x="0" y="0"/>
                </a:moveTo>
                <a:lnTo>
                  <a:pt x="3730752" y="0"/>
                </a:lnTo>
                <a:lnTo>
                  <a:pt x="3730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2367276" y="4055049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7498927" y="3941375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12307824" y="4055049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1809612" y="8316237"/>
            <a:ext cx="49450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Mantenedor de Plantillas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7498927" y="8316237"/>
            <a:ext cx="3965079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Flujo de Aprobación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12657570" y="8312724"/>
            <a:ext cx="341530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Barra de Avance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-1475411" y="7688186"/>
            <a:ext cx="7315200" cy="3538728"/>
          </a:xfrm>
          <a:custGeom>
            <a:rect b="b" l="l" r="r" t="t"/>
            <a:pathLst>
              <a:path extrusionOk="0" h="3538728" w="7315200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5087760" y="7688186"/>
            <a:ext cx="7315200" cy="3538728"/>
          </a:xfrm>
          <a:custGeom>
            <a:rect b="b" l="l" r="r" t="t"/>
            <a:pathLst>
              <a:path extrusionOk="0" h="3538728" w="7315200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402960" y="7488936"/>
            <a:ext cx="7315200" cy="3538728"/>
          </a:xfrm>
          <a:custGeom>
            <a:rect b="b" l="l" r="r" t="t"/>
            <a:pathLst>
              <a:path extrusionOk="0" h="3538728" w="7315200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1269357" y="3297568"/>
            <a:ext cx="2197336" cy="2216733"/>
          </a:xfrm>
          <a:custGeom>
            <a:rect b="b" l="l" r="r" t="t"/>
            <a:pathLst>
              <a:path extrusionOk="0" h="2216733" w="2197336">
                <a:moveTo>
                  <a:pt x="0" y="0"/>
                </a:moveTo>
                <a:lnTo>
                  <a:pt x="2197337" y="0"/>
                </a:lnTo>
                <a:lnTo>
                  <a:pt x="2197337" y="2216732"/>
                </a:lnTo>
                <a:lnTo>
                  <a:pt x="0" y="2216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1141969" y="6047700"/>
            <a:ext cx="2452114" cy="2452114"/>
          </a:xfrm>
          <a:custGeom>
            <a:rect b="b" l="l" r="r" t="t"/>
            <a:pathLst>
              <a:path extrusionOk="0" h="2452114" w="2452114">
                <a:moveTo>
                  <a:pt x="0" y="0"/>
                </a:moveTo>
                <a:lnTo>
                  <a:pt x="2452113" y="0"/>
                </a:lnTo>
                <a:lnTo>
                  <a:pt x="2452113" y="2452114"/>
                </a:lnTo>
                <a:lnTo>
                  <a:pt x="0" y="2452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9594188" y="3043502"/>
            <a:ext cx="2270971" cy="2610312"/>
          </a:xfrm>
          <a:custGeom>
            <a:rect b="b" l="l" r="r" t="t"/>
            <a:pathLst>
              <a:path extrusionOk="0" h="2610312" w="2270971">
                <a:moveTo>
                  <a:pt x="0" y="0"/>
                </a:moveTo>
                <a:lnTo>
                  <a:pt x="2270972" y="0"/>
                </a:lnTo>
                <a:lnTo>
                  <a:pt x="2270972" y="2610311"/>
                </a:lnTo>
                <a:lnTo>
                  <a:pt x="0" y="2610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9398545" y="6169323"/>
            <a:ext cx="2662258" cy="2662258"/>
          </a:xfrm>
          <a:custGeom>
            <a:rect b="b" l="l" r="r" t="t"/>
            <a:pathLst>
              <a:path extrusionOk="0" h="2662258" w="2662258">
                <a:moveTo>
                  <a:pt x="0" y="0"/>
                </a:moveTo>
                <a:lnTo>
                  <a:pt x="2662258" y="0"/>
                </a:lnTo>
                <a:lnTo>
                  <a:pt x="2662258" y="2662258"/>
                </a:lnTo>
                <a:lnTo>
                  <a:pt x="0" y="2662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1230847" y="2397326"/>
            <a:ext cx="11369149" cy="455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</a:t>
            </a:r>
            <a:r>
              <a:rPr b="1" lang="en-US" sz="3200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acionado con el Perfil de Egreso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1028700" y="1057275"/>
            <a:ext cx="10561034" cy="1121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Una Solución Construida con Estándares de Ingeniería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3819467" y="3971594"/>
            <a:ext cx="4493196" cy="43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b="1"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rquitectura Sistémica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12213841" y="7054596"/>
            <a:ext cx="5597723" cy="43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Modelos d</a:t>
            </a:r>
            <a:r>
              <a:rPr b="1"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 Datos</a:t>
            </a:r>
            <a:endParaRPr b="1" sz="300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2213841" y="4198289"/>
            <a:ext cx="4160193" cy="43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Segu</a:t>
            </a:r>
            <a:r>
              <a:rPr b="1"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ridad Integrada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3850163" y="7066112"/>
            <a:ext cx="4431804" cy="43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</a:t>
            </a:r>
            <a:r>
              <a:rPr b="1"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esarrollo Sistemático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-843878" y="7200900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-403862" y="-28811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 rot="10800000">
            <a:off x="142546" y="5428317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 rot="10800000">
            <a:off x="16495507" y="4817117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9" y="0"/>
                </a:lnTo>
                <a:lnTo>
                  <a:pt x="5776019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13262561" y="3211960"/>
            <a:ext cx="2854271" cy="1011969"/>
          </a:xfrm>
          <a:custGeom>
            <a:rect b="b" l="l" r="r" t="t"/>
            <a:pathLst>
              <a:path extrusionOk="0" h="1011969" w="2854271">
                <a:moveTo>
                  <a:pt x="0" y="0"/>
                </a:moveTo>
                <a:lnTo>
                  <a:pt x="2854271" y="0"/>
                </a:lnTo>
                <a:lnTo>
                  <a:pt x="2854271" y="1011969"/>
                </a:lnTo>
                <a:lnTo>
                  <a:pt x="0" y="1011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2757594" y="4476905"/>
            <a:ext cx="7883216" cy="94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69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Plan de Trabajo</a:t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8342415" y="558646"/>
            <a:ext cx="9451830" cy="9386344"/>
          </a:xfrm>
          <a:custGeom>
            <a:rect b="b" l="l" r="r" t="t"/>
            <a:pathLst>
              <a:path extrusionOk="0" h="9386344" w="9451830">
                <a:moveTo>
                  <a:pt x="0" y="0"/>
                </a:moveTo>
                <a:lnTo>
                  <a:pt x="9451831" y="0"/>
                </a:lnTo>
                <a:lnTo>
                  <a:pt x="9451831" y="9386344"/>
                </a:lnTo>
                <a:lnTo>
                  <a:pt x="0" y="938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3396750" y="5193675"/>
            <a:ext cx="5701956" cy="1971884"/>
          </a:xfrm>
          <a:custGeom>
            <a:rect b="b" l="l" r="r" t="t"/>
            <a:pathLst>
              <a:path extrusionOk="0" h="1971884" w="5701956">
                <a:moveTo>
                  <a:pt x="0" y="0"/>
                </a:moveTo>
                <a:lnTo>
                  <a:pt x="5701956" y="0"/>
                </a:lnTo>
                <a:lnTo>
                  <a:pt x="5701956" y="1971884"/>
                </a:lnTo>
                <a:lnTo>
                  <a:pt x="0" y="1971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86444" l="0" r="0" t="-1027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1093421" y="734202"/>
            <a:ext cx="4272731" cy="751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Kickoff: </a:t>
            </a:r>
            <a:r>
              <a:rPr lang="en-US" sz="14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Definición de equipos, compromisos iniciales, revisión de alcance y fijación de reuniones de seguimientos.</a:t>
            </a:r>
            <a:endParaRPr/>
          </a:p>
        </p:txBody>
      </p:sp>
      <p:sp>
        <p:nvSpPr>
          <p:cNvPr id="199" name="Google Shape;199;p8"/>
          <p:cNvSpPr txBox="1"/>
          <p:nvPr/>
        </p:nvSpPr>
        <p:spPr>
          <a:xfrm>
            <a:off x="12657322" y="2203207"/>
            <a:ext cx="3265995" cy="522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Planificación: </a:t>
            </a:r>
            <a:r>
              <a:rPr lang="en-US" sz="15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Construcción de la especificación y Gantt.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13068331" y="3614914"/>
            <a:ext cx="4261093" cy="488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Aprobación: </a:t>
            </a:r>
            <a:r>
              <a:rPr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Cliente valida documentación y se da inicio formal del desarrollo.</a:t>
            </a:r>
            <a:endParaRPr/>
          </a:p>
        </p:txBody>
      </p:sp>
      <p:sp>
        <p:nvSpPr>
          <p:cNvPr id="201" name="Google Shape;201;p8"/>
          <p:cNvSpPr txBox="1"/>
          <p:nvPr/>
        </p:nvSpPr>
        <p:spPr>
          <a:xfrm>
            <a:off x="13355768" y="4993354"/>
            <a:ext cx="4020767" cy="488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Desarrollo + QA interno: </a:t>
            </a:r>
            <a:r>
              <a:rPr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Construcción de la solución y pruebas internas.</a:t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>
            <a:off x="13305065" y="6293930"/>
            <a:ext cx="3787624" cy="488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Entrega al cliente: </a:t>
            </a:r>
            <a:r>
              <a:rPr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Publicación en ambiente de pruebas y entrega del manual de uso.</a:t>
            </a:r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12820127" y="7672775"/>
            <a:ext cx="3475355" cy="488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Validación cliente:</a:t>
            </a:r>
            <a:r>
              <a:rPr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Pruebas, feedback y corrección de errores.</a:t>
            </a:r>
            <a:endParaRPr/>
          </a:p>
        </p:txBody>
      </p:sp>
      <p:sp>
        <p:nvSpPr>
          <p:cNvPr id="204" name="Google Shape;204;p8"/>
          <p:cNvSpPr txBox="1"/>
          <p:nvPr/>
        </p:nvSpPr>
        <p:spPr>
          <a:xfrm>
            <a:off x="9476080" y="2243500"/>
            <a:ext cx="203200" cy="482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05" name="Google Shape;205;p8"/>
          <p:cNvSpPr txBox="1"/>
          <p:nvPr/>
        </p:nvSpPr>
        <p:spPr>
          <a:xfrm>
            <a:off x="10437611" y="2836421"/>
            <a:ext cx="203200" cy="482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06" name="Google Shape;206;p8"/>
          <p:cNvSpPr txBox="1"/>
          <p:nvPr/>
        </p:nvSpPr>
        <p:spPr>
          <a:xfrm>
            <a:off x="11075826" y="3816228"/>
            <a:ext cx="203200" cy="482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207" name="Google Shape;207;p8"/>
          <p:cNvSpPr txBox="1"/>
          <p:nvPr/>
        </p:nvSpPr>
        <p:spPr>
          <a:xfrm>
            <a:off x="11279026" y="4923914"/>
            <a:ext cx="203200" cy="482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08" name="Google Shape;208;p8"/>
          <p:cNvSpPr txBox="1"/>
          <p:nvPr/>
        </p:nvSpPr>
        <p:spPr>
          <a:xfrm>
            <a:off x="11075826" y="6070022"/>
            <a:ext cx="203200" cy="482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209" name="Google Shape;209;p8"/>
          <p:cNvSpPr txBox="1"/>
          <p:nvPr/>
        </p:nvSpPr>
        <p:spPr>
          <a:xfrm>
            <a:off x="10437611" y="7055509"/>
            <a:ext cx="203200" cy="482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sp>
        <p:nvSpPr>
          <p:cNvPr id="210" name="Google Shape;210;p8"/>
          <p:cNvSpPr txBox="1"/>
          <p:nvPr/>
        </p:nvSpPr>
        <p:spPr>
          <a:xfrm>
            <a:off x="9476080" y="7678756"/>
            <a:ext cx="203200" cy="482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/>
          </a:p>
        </p:txBody>
      </p:sp>
      <p:sp>
        <p:nvSpPr>
          <p:cNvPr id="211" name="Google Shape;211;p8"/>
          <p:cNvSpPr txBox="1"/>
          <p:nvPr/>
        </p:nvSpPr>
        <p:spPr>
          <a:xfrm>
            <a:off x="11482226" y="9086699"/>
            <a:ext cx="3475355" cy="485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Cierre: </a:t>
            </a:r>
            <a:r>
              <a:rPr lang="en-US" sz="14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Confirmación final y cierre del proyecto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3860767" y="6481307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13860767" y="22461"/>
            <a:ext cx="4612574" cy="4114800"/>
          </a:xfrm>
          <a:custGeom>
            <a:rect b="b" l="l" r="r" t="t"/>
            <a:pathLst>
              <a:path extrusionOk="0" h="4114800" w="4612574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 rot="10800000">
            <a:off x="15133617" y="4137261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 rot="10800000">
            <a:off x="15399991" y="-988175"/>
            <a:ext cx="5776019" cy="6688022"/>
          </a:xfrm>
          <a:custGeom>
            <a:rect b="b" l="l" r="r" t="t"/>
            <a:pathLst>
              <a:path extrusionOk="0" h="6688022" w="5776019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2297566" y="2022711"/>
            <a:ext cx="11563201" cy="7415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Implementación (Spot)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Inversión Inicial / Pago Único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$3.000.000 CLP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Despliegue Infraestructura: Configuración Servidores &amp; Seguridad.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Parametrización: Carga de usuarios, roles y flujos.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Gestión Documental: Digitalización de plantillas iniciales.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Onboarding: Capacitación a administradores.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8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Suscripción (Recurrente)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Operación Continua / Mensual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$700.000 CLP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Licencia SaaS: Acceso total a la plataforma.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Soporte Técnico: Atención a incidencias y dudas.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Costos Cloud: Cobertura de servidores y respaldos.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Mejora Continua: Actualizaciones y parches de seguridad.</a:t>
            </a:r>
            <a:endParaRPr/>
          </a:p>
        </p:txBody>
      </p:sp>
      <p:sp>
        <p:nvSpPr>
          <p:cNvPr id="222" name="Google Shape;222;p9"/>
          <p:cNvSpPr txBox="1"/>
          <p:nvPr/>
        </p:nvSpPr>
        <p:spPr>
          <a:xfrm>
            <a:off x="2242790" y="947790"/>
            <a:ext cx="8258393" cy="765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49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Propuesta Comercial</a:t>
            </a:r>
            <a:endParaRPr b="1" sz="5349" u="none" strike="noStrike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